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4" r:id="rId3"/>
    <p:sldId id="342" r:id="rId4"/>
    <p:sldId id="336" r:id="rId5"/>
    <p:sldId id="344" r:id="rId6"/>
    <p:sldId id="258" r:id="rId7"/>
    <p:sldId id="322" r:id="rId8"/>
    <p:sldId id="319" r:id="rId9"/>
    <p:sldId id="320" r:id="rId10"/>
    <p:sldId id="327" r:id="rId11"/>
    <p:sldId id="343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CB05-0F9F-899B-4192-881217C74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3591A-9CDC-4660-D1ED-3EE8488C7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9969D-D4AA-4559-9F06-738ACBD3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14014-5EE2-E079-BFC0-9CB7E9BA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12A5-AC4B-D109-EAE7-54D59064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5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1909-B6A1-E409-FF54-91FBEAD7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2E963-DA6B-6B30-FC16-9189CA078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474E5-E524-9DC7-915A-23A39AD0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F40B-AC05-A820-3B6B-05782F63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9CEC1-3FEB-B943-47BF-5795E26C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8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C178D-AD0D-505F-D19A-DA2BF3EF1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A92B4-1898-CAD4-484D-2EFE6E746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F159-65F4-FC49-DFC8-19968DCE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B344-80A1-D874-99EF-6DA9209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49F0-A281-FA9D-FD4F-A63AC9F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4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4BE9-E56A-E309-61C1-8417BBBB2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5471F-49B8-5657-4E5B-2F762084D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B5BA-3AC1-A4A0-351C-8C1B3550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A91DA-EC0F-9C71-BB12-B1E9896D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19BE5-E469-857B-AFAC-C40D2415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6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A123-ECE7-D14C-133F-C512662E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4037-7FFF-A198-81CC-517FB856E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5D37-1A90-09D0-CCDA-F4FF35B8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32924-AEBC-C647-E082-7CB5D637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063C-F852-5B81-22C8-9A77CA2D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1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4A97-B160-FE41-4E19-64E40EF5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35856-C152-072A-C1F8-EB406523B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CB41-F51C-89F6-6DC4-783D39E4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4B35-FE2C-0A5F-44A4-76671FD7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2AD71-3053-975F-A531-40B54B6F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38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6F7A-6B51-9D76-D7E0-920342ED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C6A3-AF08-02DB-6E1A-AD1CA872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D5927-7829-77C8-AB2F-889A7FC04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9F923-12DB-11B6-3998-50D3FDDB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A5E48-29B4-3F83-9F35-492B23D9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B4E7-BC7D-A726-E5F3-FAF74D4D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3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8553-D4DB-7638-57E1-770A1800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640D8-16A5-2D49-9C55-B1FC290C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6E86B-811F-EE99-D177-B94E0E4C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43CC8-7097-BE2C-70E9-081A80293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A9E91-9CA0-38F7-FC0F-6D6E0060B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61109-9D45-AA45-9ABE-31DEEE57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E9B52-F95E-9118-6C6E-8FF7CE8F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388D2-219A-7497-2491-D6ECDE04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06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CF3A-D4BA-638C-43D3-B30195B8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FB553-899B-E68C-3EFB-3BA7324E5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B29B5-4896-BCC2-4AA8-95BEABCA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A2251-5DC4-642F-7EB2-1D7C69D8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3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14D83-B4BB-59F8-1EAE-B12AEE5C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94669-7C9E-3C69-828D-1B1093CF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A8B41-6F29-0CF7-9B59-96D73B48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7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7D57-8359-B4E7-F2DB-A1883253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2FEB-6ED7-CD7D-2502-489BE0D0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7D3AB-4808-F087-A88E-AD80C15D2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BD8D3-CCCC-6C89-4321-84BCB15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63B4B-68F2-1D2B-A009-0C05AB80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C4D69-5CDD-ED48-F864-4BDB06B2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89F3-054F-A69B-BEC3-98FD6EB3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C226-6FF3-40CB-F2DD-85202E2A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8482-E107-42CA-691E-ED9222CE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9DBE-5527-AF03-6D52-0A6C638F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EC3E6-81E2-7675-588F-6F4A2FDC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7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31B5-C952-2710-5129-B4D40861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655E9-2A48-8715-FB5F-6886B1439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D641E-7116-F521-3CDA-EEEEACEE4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90FF4-AD48-B5E0-BDEC-42E86470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3BD38-29BC-38F2-9A5F-D505F5B6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02CF4-0BBA-7129-2023-EC4D255B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2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D4E1-FDDC-BF37-C60F-51C6DBA9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6F60F-B55E-B869-EA4B-8D6EE9074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6179-BFBB-C02B-B96B-02B80DAD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F20D9-FA57-A953-7F6A-67FCC036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87087-B5D9-0080-86BE-716D4FB0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1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B42E5-29A9-BED7-AF4B-C11F38E5B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1433E-6442-9D65-0791-2038F3F76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CC410-8587-7C0F-8621-90D455E9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0877-28AB-8822-73AF-B24541D6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8BE58-CA5A-6C8A-1E3F-7B0F55FE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2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5195-A65D-9E30-F050-9D1C00F9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60231-32DA-2576-5910-C69919A8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0C7D7-8A2A-32DA-C05D-018C981E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6EA3-6137-B57A-2D37-C2691AFD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931C-13F9-125F-BF01-C825E853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9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9EBD-B126-4738-E8D3-71A11329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AC0A-5EB1-3B44-5E38-3C697BE22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B6E4F-BE77-B0D4-13FD-6E17189F6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1796-A3EE-884A-39CD-88B143D6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F61A0-FAFB-0B1A-6A0E-35DA4F93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3B404-6ACB-1397-64D6-BD931362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9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1D93-1B1B-2A19-D2BE-8CFB3B16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3C44F-7575-49E0-2433-880F20F3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39D80-BFA7-3AD6-AE81-44A93F2A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6F356-FC72-230B-9840-B7397CC0C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A7C72-92FE-9577-D74D-01ACDCEDC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39B51-2708-0DE2-AA71-443352F5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12919-9D71-5F23-40E1-9808AA41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E6347-4D41-921A-F214-D91FDD59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3EDF-D227-4B2C-3EC8-63FF53E7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C9AAE-66E4-52DC-DB93-440D660A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316C3-747B-35D9-485D-27BBD2A9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186CF-40ED-8916-EB16-55C7124B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7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763BD-FC6A-62D3-AB06-A8AAAFAF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23BEB-D552-9006-151C-7CC77421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F8ACE-AA99-67D1-41EA-0F5D80B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A09CC-8014-1A22-9E8C-86D99869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78A6-A3CC-0CE5-F60C-A5CEA3D4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CC372-D333-7019-BED1-6EE4521F2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16792-1EE3-3DD9-3AB4-5BABAD25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614B-5A35-A21C-2963-9A03E613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DEACD-962C-5820-B75B-57F8344A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8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82D8-A66C-406C-FDD1-7FD1E2AC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82B7A-F753-A02E-BADA-57E440C3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9AC55-86DB-FF22-93C3-FB0C9468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F44CE-C63C-7DA4-E2EE-3B2E1E05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B1ED0-C5C0-A9BB-8A4E-8FABA8E0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A2990-C23B-5CE3-8367-181E1198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30EB7-BAED-DA2F-8B42-CCA6A12F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C458-09F0-DC93-9510-3F48E13D7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98E6-3A21-E73C-B464-F5930BEDA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9DAADA-2995-4802-BBCE-247A644963F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D204-7947-70B4-41CE-E930CC840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8225-F6FB-3954-B833-7043FE28E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78449-5EA5-4591-A2AE-1B1EB9D80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8F641-E3B1-8E93-06A3-18676DBD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BBE6-68A7-9469-C5D3-1251BF2BC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82CC0-D975-F003-A9FE-1217783DB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23FF51-CEDC-4D8D-A93A-5BA145E0CE8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DD6B-571F-6C4C-C8F4-1386CD7F4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D6F8-A31B-A4BE-F37B-2AB4691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111B7-192A-47CE-B756-D29028D15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F8D47-E821-E971-72B9-9F67022FA7C1}"/>
              </a:ext>
            </a:extLst>
          </p:cNvPr>
          <p:cNvSpPr txBox="1"/>
          <p:nvPr/>
        </p:nvSpPr>
        <p:spPr>
          <a:xfrm>
            <a:off x="6881775" y="5646503"/>
            <a:ext cx="3804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Olonscheck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  <a:latin typeface="-apple-system"/>
              </a:rPr>
              <a:t> and </a:t>
            </a:r>
            <a:r>
              <a:rPr lang="en-GB" sz="1600" b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Rugenstein (2024)</a:t>
            </a:r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823E1E-0D28-00ED-AA46-D44DA162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7" y="1233666"/>
            <a:ext cx="11129525" cy="40681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93B58D-B2D6-7D25-4FDF-75D168AAFDA5}"/>
              </a:ext>
            </a:extLst>
          </p:cNvPr>
          <p:cNvSpPr txBox="1"/>
          <p:nvPr/>
        </p:nvSpPr>
        <p:spPr>
          <a:xfrm>
            <a:off x="698780" y="5301813"/>
            <a:ext cx="11129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“…. coupled models with freely evolving ocean-atmosphere interactions systematically underestimate the observed global TOA radiation trend during 2001–2022 in 552 simulations…”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9B5D8-D832-EB96-81F7-CAA258801C40}"/>
              </a:ext>
            </a:extLst>
          </p:cNvPr>
          <p:cNvSpPr txBox="1"/>
          <p:nvPr/>
        </p:nvSpPr>
        <p:spPr>
          <a:xfrm>
            <a:off x="364837" y="319589"/>
            <a:ext cx="11462326" cy="400110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Coupled AOGCMs systematically understate the observed EEI trend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96E34-C160-1DFF-9994-3EB86C8EE580}"/>
              </a:ext>
            </a:extLst>
          </p:cNvPr>
          <p:cNvSpPr txBox="1"/>
          <p:nvPr/>
        </p:nvSpPr>
        <p:spPr>
          <a:xfrm>
            <a:off x="364837" y="6177014"/>
            <a:ext cx="11576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 have been trying to understand this via evaluation of AOGCM EBM parameters (e.g. feedback, forcing and heat uptake)</a:t>
            </a:r>
          </a:p>
        </p:txBody>
      </p:sp>
    </p:spTree>
    <p:extLst>
      <p:ext uri="{BB962C8B-B14F-4D97-AF65-F5344CB8AC3E}">
        <p14:creationId xmlns:p14="http://schemas.microsoft.com/office/powerpoint/2010/main" val="361936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F524A-F45F-697B-089A-45EAA200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94C14-0BBE-B79E-958C-9DB7E62DD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45" y="105529"/>
            <a:ext cx="8862588" cy="664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8EC66-FCBF-119B-C7A6-2B7398F754F3}"/>
              </a:ext>
            </a:extLst>
          </p:cNvPr>
          <p:cNvSpPr txBox="1"/>
          <p:nvPr/>
        </p:nvSpPr>
        <p:spPr>
          <a:xfrm>
            <a:off x="9107033" y="461727"/>
            <a:ext cx="26986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Now let’s look at the </a:t>
            </a:r>
            <a:r>
              <a:rPr lang="en-GB" sz="1400" dirty="0" err="1"/>
              <a:t>amip</a:t>
            </a:r>
            <a:r>
              <a:rPr lang="en-GB" sz="1400" dirty="0"/>
              <a:t> type runs.</a:t>
            </a:r>
          </a:p>
          <a:p>
            <a:endParaRPr lang="en-GB" sz="1400" dirty="0"/>
          </a:p>
          <a:p>
            <a:r>
              <a:rPr lang="en-GB" sz="1400" dirty="0"/>
              <a:t>In HadGEM3-GC3.1-LL the EEI trend gap is approximately halved when given observed SST and sea-ice -&gt; a role for SST –atmospheric feedback pattern effects.</a:t>
            </a:r>
          </a:p>
          <a:p>
            <a:endParaRPr lang="en-GB" sz="1400" dirty="0"/>
          </a:p>
          <a:p>
            <a:r>
              <a:rPr lang="en-GB" sz="1400" dirty="0"/>
              <a:t>But it still understates </a:t>
            </a:r>
            <a:r>
              <a:rPr lang="en-GB" sz="1400" dirty="0" err="1"/>
              <a:t>dN</a:t>
            </a:r>
            <a:r>
              <a:rPr lang="en-GB" sz="1400" dirty="0"/>
              <a:t>/dt and there are known issues with BCs (i.e. too small SO warming trend in HadISST1, and SO sea-ice trends) so could be dataset dependent.</a:t>
            </a:r>
          </a:p>
          <a:p>
            <a:endParaRPr lang="en-GB" sz="1400" dirty="0"/>
          </a:p>
          <a:p>
            <a:r>
              <a:rPr lang="en-GB" sz="1400" dirty="0"/>
              <a:t>λ and </a:t>
            </a:r>
            <a:r>
              <a:rPr lang="el-GR" sz="1400" dirty="0"/>
              <a:t>κ</a:t>
            </a:r>
            <a:r>
              <a:rPr lang="en-GB" sz="1400" dirty="0"/>
              <a:t> distributions closer (but not perfect) to observed estimate when correct SST and sea-ice given, consistent with ideas that feedbacks AND ocean heat uptake efficiency depend on the pattern of SST change.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342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83F88-6D30-9757-8198-017C2649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D1868-BA47-0ED7-1761-F4BE9452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45" y="105529"/>
            <a:ext cx="8862588" cy="664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AD06C-D319-8CC9-3FF6-AA9F269C9A1A}"/>
              </a:ext>
            </a:extLst>
          </p:cNvPr>
          <p:cNvSpPr txBox="1"/>
          <p:nvPr/>
        </p:nvSpPr>
        <p:spPr>
          <a:xfrm>
            <a:off x="9107033" y="277545"/>
            <a:ext cx="269868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Issues &amp; alternative hypothesis</a:t>
            </a:r>
          </a:p>
          <a:p>
            <a:endParaRPr lang="en-GB" sz="1400" dirty="0"/>
          </a:p>
          <a:p>
            <a:r>
              <a:rPr lang="en-GB" sz="1400" dirty="0"/>
              <a:t>CERES </a:t>
            </a:r>
            <a:r>
              <a:rPr lang="en-GB" sz="1400" dirty="0" err="1"/>
              <a:t>dN</a:t>
            </a:r>
            <a:r>
              <a:rPr lang="en-GB" sz="1400" dirty="0"/>
              <a:t>/dt is almost entirely explained by </a:t>
            </a:r>
            <a:r>
              <a:rPr lang="en-GB" sz="1400" dirty="0" err="1"/>
              <a:t>dF</a:t>
            </a:r>
            <a:r>
              <a:rPr lang="en-GB" sz="1400" dirty="0"/>
              <a:t>/dt.  This leaves little to no radiative response (</a:t>
            </a:r>
            <a:r>
              <a:rPr lang="el-GR" sz="1400" dirty="0"/>
              <a:t>λ</a:t>
            </a:r>
            <a:r>
              <a:rPr lang="en-GB" sz="1400" dirty="0"/>
              <a:t>dT) despite a significant dT/dt. Hence observed </a:t>
            </a:r>
            <a:r>
              <a:rPr lang="el-GR" sz="1400" dirty="0"/>
              <a:t>λ</a:t>
            </a:r>
            <a:r>
              <a:rPr lang="en-GB" sz="1400" dirty="0"/>
              <a:t> close to zero.</a:t>
            </a:r>
          </a:p>
          <a:p>
            <a:endParaRPr lang="en-GB" sz="1400" dirty="0"/>
          </a:p>
          <a:p>
            <a:r>
              <a:rPr lang="en-GB" sz="1400" dirty="0"/>
              <a:t>If this is the really case, it means the </a:t>
            </a:r>
            <a:r>
              <a:rPr lang="en-GB" sz="1400" dirty="0" err="1"/>
              <a:t>dN</a:t>
            </a:r>
            <a:r>
              <a:rPr lang="en-GB" sz="1400" dirty="0"/>
              <a:t>/dt trend seen in amip-piForcing (~-0.2 Wm</a:t>
            </a:r>
            <a:r>
              <a:rPr lang="en-GB" sz="1400" baseline="30000" dirty="0"/>
              <a:t>-2</a:t>
            </a:r>
            <a:r>
              <a:rPr lang="en-GB" sz="1400" dirty="0"/>
              <a:t> dec) is not real.</a:t>
            </a:r>
          </a:p>
          <a:p>
            <a:endParaRPr lang="en-GB" sz="1400" dirty="0"/>
          </a:p>
          <a:p>
            <a:r>
              <a:rPr lang="en-GB" sz="1400" dirty="0"/>
              <a:t>This can all be reconciled if:</a:t>
            </a:r>
          </a:p>
          <a:p>
            <a:endParaRPr lang="en-GB" sz="1400" dirty="0"/>
          </a:p>
          <a:p>
            <a:pPr marL="342900" indent="-342900">
              <a:buAutoNum type="arabicPeriod"/>
            </a:pPr>
            <a:r>
              <a:rPr lang="en-GB" sz="1200" dirty="0" err="1"/>
              <a:t>dF</a:t>
            </a:r>
            <a:r>
              <a:rPr lang="en-GB" sz="1200" dirty="0"/>
              <a:t>/dt in reality and AOGCMs was larger – more like 0.7 Wm</a:t>
            </a:r>
            <a:r>
              <a:rPr lang="en-GB" sz="1200" baseline="30000" dirty="0"/>
              <a:t>-2</a:t>
            </a:r>
            <a:r>
              <a:rPr lang="en-GB" sz="1200" dirty="0"/>
              <a:t> K</a:t>
            </a:r>
            <a:r>
              <a:rPr lang="en-GB" sz="1200" baseline="30000" dirty="0"/>
              <a:t>-1</a:t>
            </a:r>
            <a:r>
              <a:rPr lang="en-GB" sz="1200" dirty="0"/>
              <a:t>. This would increase </a:t>
            </a:r>
            <a:r>
              <a:rPr lang="en-GB" sz="1200" dirty="0" err="1"/>
              <a:t>dN</a:t>
            </a:r>
            <a:r>
              <a:rPr lang="en-GB" sz="1200" dirty="0"/>
              <a:t>/dt in AOGCMs and </a:t>
            </a:r>
            <a:r>
              <a:rPr lang="en-GB" sz="1200" dirty="0" err="1"/>
              <a:t>amip</a:t>
            </a:r>
            <a:r>
              <a:rPr lang="en-GB" sz="1200" dirty="0"/>
              <a:t> (close the gap),  while altering observed </a:t>
            </a:r>
            <a:r>
              <a:rPr lang="el-GR" sz="1200" dirty="0"/>
              <a:t>λ</a:t>
            </a:r>
            <a:r>
              <a:rPr lang="en-GB" sz="1200" dirty="0"/>
              <a:t> and </a:t>
            </a:r>
            <a:r>
              <a:rPr lang="el-GR" sz="1200" dirty="0"/>
              <a:t>κ</a:t>
            </a:r>
            <a:r>
              <a:rPr lang="en-GB" sz="1200" dirty="0"/>
              <a:t> calcs estimates in opposite directions.</a:t>
            </a:r>
          </a:p>
          <a:p>
            <a:pPr marL="342900" indent="-342900">
              <a:buAutoNum type="arabicPeriod"/>
            </a:pPr>
            <a:endParaRPr lang="en-GB" sz="1200" dirty="0"/>
          </a:p>
          <a:p>
            <a:pPr marL="342900" indent="-342900">
              <a:buFontTx/>
              <a:buAutoNum type="arabicPeriod"/>
            </a:pPr>
            <a:r>
              <a:rPr lang="en-GB" sz="1200" dirty="0"/>
              <a:t>And/or real world contained a random fluctuation (X) that is unrelated to global dT and not captured by AOGCMs or AGCM (winds perhaps?). Including X in </a:t>
            </a:r>
            <a:r>
              <a:rPr lang="en-GB" sz="1200" dirty="0" err="1"/>
              <a:t>d</a:t>
            </a:r>
            <a:r>
              <a:rPr lang="en-GB" sz="1200" i="1" dirty="0" err="1"/>
              <a:t>N</a:t>
            </a:r>
            <a:r>
              <a:rPr lang="en-GB" sz="1200" dirty="0"/>
              <a:t> = </a:t>
            </a:r>
            <a:r>
              <a:rPr lang="en-GB" sz="1200" i="1" dirty="0"/>
              <a:t>F</a:t>
            </a:r>
            <a:r>
              <a:rPr lang="en-GB" sz="1200" dirty="0"/>
              <a:t> + </a:t>
            </a:r>
            <a:r>
              <a:rPr lang="el-GR" sz="1200" dirty="0"/>
              <a:t>λ</a:t>
            </a:r>
            <a:r>
              <a:rPr lang="en-GB" sz="1200" dirty="0"/>
              <a:t> d</a:t>
            </a:r>
            <a:r>
              <a:rPr lang="en-GB" sz="1200" i="1" dirty="0"/>
              <a:t>T + X</a:t>
            </a:r>
            <a:r>
              <a:rPr lang="en-GB" sz="1200" dirty="0"/>
              <a:t>, would give opposite impacts on </a:t>
            </a:r>
            <a:r>
              <a:rPr lang="el-GR" sz="1200" dirty="0"/>
              <a:t>λ</a:t>
            </a:r>
            <a:r>
              <a:rPr lang="en-GB" sz="1200" dirty="0"/>
              <a:t> and </a:t>
            </a:r>
            <a:r>
              <a:rPr lang="el-GR" sz="1200" dirty="0"/>
              <a:t>κ</a:t>
            </a:r>
            <a:r>
              <a:rPr lang="en-GB" sz="1200" dirty="0"/>
              <a:t> – making reality look more like the AOGCMs in </a:t>
            </a:r>
            <a:r>
              <a:rPr lang="en-GB" sz="1200" dirty="0" err="1"/>
              <a:t>dN</a:t>
            </a:r>
            <a:r>
              <a:rPr lang="en-GB" sz="1200" dirty="0"/>
              <a:t>/dt, </a:t>
            </a:r>
            <a:r>
              <a:rPr lang="el-GR" sz="1200" dirty="0"/>
              <a:t>λ</a:t>
            </a:r>
            <a:r>
              <a:rPr lang="en-GB" sz="1200" dirty="0"/>
              <a:t> and </a:t>
            </a:r>
            <a:r>
              <a:rPr lang="el-GR" sz="1200" dirty="0"/>
              <a:t>κ</a:t>
            </a:r>
            <a:r>
              <a:rPr lang="en-GB" sz="1200" dirty="0"/>
              <a:t>.</a:t>
            </a:r>
            <a:endParaRPr lang="en-GB" sz="1200" i="1" dirty="0"/>
          </a:p>
          <a:p>
            <a:pPr marL="342900" indent="-342900"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696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0ACD1262-366D-8C56-1C49-F09042945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37" y="820734"/>
            <a:ext cx="4892047" cy="3494320"/>
          </a:xfrm>
        </p:spPr>
      </p:pic>
      <p:pic>
        <p:nvPicPr>
          <p:cNvPr id="7" name="Picture 6" descr="A red line with blue dots&#10;&#10;Description automatically generated">
            <a:extLst>
              <a:ext uri="{FF2B5EF4-FFF2-40B4-BE49-F238E27FC236}">
                <a16:creationId xmlns:a16="http://schemas.microsoft.com/office/drawing/2014/main" id="{EB6A0167-41C1-F402-2786-DEDC848E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84" y="820734"/>
            <a:ext cx="4892047" cy="3494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08E5F-F36D-6BCD-D013-EAC43214F6A7}"/>
              </a:ext>
            </a:extLst>
          </p:cNvPr>
          <p:cNvSpPr txBox="1"/>
          <p:nvPr/>
        </p:nvSpPr>
        <p:spPr>
          <a:xfrm>
            <a:off x="364837" y="374251"/>
            <a:ext cx="11462326" cy="400110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Observed trends and climate resistance (</a:t>
            </a:r>
            <a:r>
              <a:rPr lang="el-GR" sz="2000" b="1" dirty="0"/>
              <a:t>ρ</a:t>
            </a:r>
            <a:r>
              <a:rPr lang="en-GB" sz="2000" b="1" dirty="0"/>
              <a:t>) (2001-23)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DA6CB-29F6-0ECA-B171-5787C3CF55B3}"/>
              </a:ext>
            </a:extLst>
          </p:cNvPr>
          <p:cNvSpPr txBox="1"/>
          <p:nvPr/>
        </p:nvSpPr>
        <p:spPr>
          <a:xfrm>
            <a:off x="364837" y="4273243"/>
            <a:ext cx="11462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Apply simple model to try to understand where AOGCMs might be missing something, allows us to diagnose climate resistance (</a:t>
            </a:r>
            <a:r>
              <a:rPr lang="en-GB" i="1" dirty="0"/>
              <a:t>ρ</a:t>
            </a:r>
            <a:r>
              <a:rPr lang="en-GB" dirty="0"/>
              <a:t>), climate feedback parameter (</a:t>
            </a:r>
            <a:r>
              <a:rPr lang="el-GR" dirty="0"/>
              <a:t>λ</a:t>
            </a:r>
            <a:r>
              <a:rPr lang="en-GB" dirty="0"/>
              <a:t>) and ocean heat uptake efficiency (</a:t>
            </a:r>
            <a:r>
              <a:rPr lang="el-GR" dirty="0"/>
              <a:t>κ</a:t>
            </a:r>
            <a:r>
              <a:rPr lang="en-GB" dirty="0"/>
              <a:t>) from </a:t>
            </a:r>
            <a:r>
              <a:rPr lang="en-GB" dirty="0" err="1"/>
              <a:t>d</a:t>
            </a:r>
            <a:r>
              <a:rPr lang="en-GB" i="1" dirty="0" err="1"/>
              <a:t>N</a:t>
            </a:r>
            <a:r>
              <a:rPr lang="en-GB" dirty="0"/>
              <a:t>, d</a:t>
            </a:r>
            <a:r>
              <a:rPr lang="en-GB" i="1" dirty="0"/>
              <a:t>T</a:t>
            </a:r>
            <a:r>
              <a:rPr lang="en-GB" dirty="0"/>
              <a:t>, and </a:t>
            </a:r>
            <a:r>
              <a:rPr lang="en-GB" dirty="0" err="1"/>
              <a:t>d</a:t>
            </a:r>
            <a:r>
              <a:rPr lang="en-GB" i="1" dirty="0" err="1"/>
              <a:t>F</a:t>
            </a:r>
            <a:r>
              <a:rPr lang="en-GB" dirty="0"/>
              <a:t>.</a:t>
            </a:r>
          </a:p>
          <a:p>
            <a:endParaRPr lang="en-GB" i="1" dirty="0"/>
          </a:p>
          <a:p>
            <a:pPr algn="ctr"/>
            <a:r>
              <a:rPr lang="en-GB" dirty="0" err="1"/>
              <a:t>d</a:t>
            </a:r>
            <a:r>
              <a:rPr lang="en-GB" i="1" dirty="0" err="1"/>
              <a:t>F</a:t>
            </a:r>
            <a:r>
              <a:rPr lang="en-GB" dirty="0"/>
              <a:t> = </a:t>
            </a:r>
            <a:r>
              <a:rPr lang="en-GB" i="1" dirty="0"/>
              <a:t>ρ </a:t>
            </a:r>
            <a:r>
              <a:rPr lang="en-GB" dirty="0"/>
              <a:t>d</a:t>
            </a:r>
            <a:r>
              <a:rPr lang="en-GB" i="1" dirty="0"/>
              <a:t>T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d</a:t>
            </a:r>
            <a:r>
              <a:rPr lang="en-GB" i="1" dirty="0" err="1"/>
              <a:t>N</a:t>
            </a:r>
            <a:r>
              <a:rPr lang="en-GB" dirty="0"/>
              <a:t> = </a:t>
            </a:r>
            <a:r>
              <a:rPr lang="en-GB" i="1" dirty="0"/>
              <a:t>F</a:t>
            </a:r>
            <a:r>
              <a:rPr lang="en-GB" dirty="0"/>
              <a:t> + </a:t>
            </a:r>
            <a:r>
              <a:rPr lang="el-GR" dirty="0"/>
              <a:t>λ</a:t>
            </a:r>
            <a:r>
              <a:rPr lang="en-GB" dirty="0"/>
              <a:t> d</a:t>
            </a:r>
            <a:r>
              <a:rPr lang="en-GB" i="1" dirty="0"/>
              <a:t>T</a:t>
            </a:r>
          </a:p>
          <a:p>
            <a:pPr algn="ctr"/>
            <a:endParaRPr lang="en-GB" i="1" dirty="0"/>
          </a:p>
          <a:p>
            <a:pPr algn="ctr"/>
            <a:r>
              <a:rPr lang="en-GB" i="1" dirty="0"/>
              <a:t>ρ = </a:t>
            </a:r>
            <a:r>
              <a:rPr lang="el-GR" dirty="0"/>
              <a:t>λ</a:t>
            </a:r>
            <a:r>
              <a:rPr lang="en-GB" dirty="0"/>
              <a:t> + </a:t>
            </a:r>
            <a:r>
              <a:rPr lang="el-GR" dirty="0"/>
              <a:t>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2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5772CE-5AE3-6CB6-0E87-21F43A3B9AC1}"/>
              </a:ext>
            </a:extLst>
          </p:cNvPr>
          <p:cNvSpPr txBox="1"/>
          <p:nvPr/>
        </p:nvSpPr>
        <p:spPr>
          <a:xfrm>
            <a:off x="364837" y="374251"/>
            <a:ext cx="11462326" cy="400110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Simulated 2001-2023 trends in 50 member HadGEM3-GC3.1-LL historical simulations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E8EF11-FC25-E434-8793-1332586A223D}"/>
              </a:ext>
            </a:extLst>
          </p:cNvPr>
          <p:cNvGrpSpPr/>
          <p:nvPr/>
        </p:nvGrpSpPr>
        <p:grpSpPr>
          <a:xfrm>
            <a:off x="122134" y="1396198"/>
            <a:ext cx="11800017" cy="3014659"/>
            <a:chOff x="149293" y="1031765"/>
            <a:chExt cx="11800017" cy="3014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02ABFB-EEF7-B5E5-36CD-4FAA3EDF9FFC}"/>
                </a:ext>
              </a:extLst>
            </p:cNvPr>
            <p:cNvGrpSpPr/>
            <p:nvPr/>
          </p:nvGrpSpPr>
          <p:grpSpPr>
            <a:xfrm>
              <a:off x="149293" y="1031765"/>
              <a:ext cx="11800017" cy="3014659"/>
              <a:chOff x="149293" y="1339577"/>
              <a:chExt cx="11800017" cy="301465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18249FF-F1F5-1A5E-8789-8AC7127C1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51835" y="1339577"/>
                <a:ext cx="3897475" cy="3014658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5ED6047-9ECF-59CB-8EE4-9B1DD617A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93" y="1339577"/>
                <a:ext cx="8021145" cy="3014659"/>
              </a:xfrm>
              <a:prstGeom prst="rect">
                <a:avLst/>
              </a:prstGeom>
            </p:spPr>
          </p:pic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5E50D63-6898-89B2-9DC5-8BB01EF17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297" y="1113575"/>
              <a:ext cx="0" cy="2589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8D42D1-FCBE-C8D3-ED8F-2B21D4F70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8099" y="1113574"/>
              <a:ext cx="0" cy="25892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495B4FE-9834-673B-DB3B-0AE319BF4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0143" y="1195056"/>
              <a:ext cx="0" cy="25168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4000934-0BE8-F8A5-F410-08BA17D1A187}"/>
              </a:ext>
            </a:extLst>
          </p:cNvPr>
          <p:cNvSpPr txBox="1"/>
          <p:nvPr/>
        </p:nvSpPr>
        <p:spPr>
          <a:xfrm>
            <a:off x="459825" y="4716863"/>
            <a:ext cx="11462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calculate the same quantities in AOGCMs.</a:t>
            </a:r>
          </a:p>
          <a:p>
            <a:endParaRPr lang="en-GB" dirty="0"/>
          </a:p>
          <a:p>
            <a:r>
              <a:rPr lang="en-GB" dirty="0"/>
              <a:t>Not just HadGEM3-GC3.1-LL but also CMIP6. Redistricted myself to those with large ensembles and RFMIP simulations to determine radiative forcing.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7971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6ACA3-109C-1E88-F353-4C5F282F1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568A02-386F-2DD4-D1A0-4D9EFD07AA08}"/>
              </a:ext>
            </a:extLst>
          </p:cNvPr>
          <p:cNvSpPr txBox="1"/>
          <p:nvPr/>
        </p:nvSpPr>
        <p:spPr>
          <a:xfrm>
            <a:off x="364837" y="374251"/>
            <a:ext cx="11462326" cy="369332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We also have Jan 2001- Dec 2024 trends in HadGEM3-GC3.1-LL </a:t>
            </a:r>
            <a:r>
              <a:rPr lang="en-GB" b="1" dirty="0" err="1"/>
              <a:t>amip</a:t>
            </a:r>
            <a:r>
              <a:rPr lang="en-GB" b="1" dirty="0"/>
              <a:t> (HadISST1.1 BCs; CMIP6 forcings)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A8D157-B342-774C-FDC6-9CBEFC9E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1" y="851013"/>
            <a:ext cx="8543253" cy="5753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EB6EF-AD10-DD36-9EA5-3664A85E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653" y="977762"/>
            <a:ext cx="2668296" cy="2410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81F85D-A7C6-E2B2-8BF3-A1A09C088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630" y="3950989"/>
            <a:ext cx="2560342" cy="22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705073-3626-6EC5-0DD5-E587430AB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41" y="1020569"/>
            <a:ext cx="8124500" cy="5641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8FB7E-AE30-CE40-03B4-B11458840AE0}"/>
              </a:ext>
            </a:extLst>
          </p:cNvPr>
          <p:cNvSpPr txBox="1"/>
          <p:nvPr/>
        </p:nvSpPr>
        <p:spPr>
          <a:xfrm>
            <a:off x="364837" y="374251"/>
            <a:ext cx="11462326" cy="369332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We also have Jan 2001- Dec 2024 trends in HadGEM3-GC3.1-LL </a:t>
            </a:r>
            <a:r>
              <a:rPr lang="en-GB" b="1" dirty="0" err="1"/>
              <a:t>amip</a:t>
            </a:r>
            <a:r>
              <a:rPr lang="en-GB" b="1" dirty="0"/>
              <a:t> (HadISST1.1 BCs; CMIP6 forcings)</a:t>
            </a:r>
          </a:p>
        </p:txBody>
      </p:sp>
    </p:spTree>
    <p:extLst>
      <p:ext uri="{BB962C8B-B14F-4D97-AF65-F5344CB8AC3E}">
        <p14:creationId xmlns:p14="http://schemas.microsoft.com/office/powerpoint/2010/main" val="14441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209124-4044-3D66-DA61-66B68272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845" y="1120877"/>
            <a:ext cx="2699956" cy="1297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FB910-45FC-02F5-7F95-66E97E58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3" y="1199890"/>
            <a:ext cx="8771897" cy="51754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24AB7A-6C61-F15D-6E76-1C86BFA21833}"/>
              </a:ext>
            </a:extLst>
          </p:cNvPr>
          <p:cNvSpPr txBox="1"/>
          <p:nvPr/>
        </p:nvSpPr>
        <p:spPr>
          <a:xfrm>
            <a:off x="9051845" y="2703166"/>
            <a:ext cx="3023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Net TOA is sum of these, i.e. total heat into the system:</a:t>
            </a:r>
          </a:p>
          <a:p>
            <a:endParaRPr lang="en-GB" sz="1600" dirty="0"/>
          </a:p>
          <a:p>
            <a:pPr algn="ctr"/>
            <a:r>
              <a:rPr lang="en-GB" sz="1600" dirty="0"/>
              <a:t>N = F –</a:t>
            </a:r>
            <a:r>
              <a:rPr lang="el-GR" sz="1600" dirty="0">
                <a:ea typeface="Cambria Math" panose="02040503050406030204" pitchFamily="18" charset="0"/>
              </a:rPr>
              <a:t>λ</a:t>
            </a:r>
            <a:r>
              <a:rPr lang="en-GB" sz="1600" dirty="0"/>
              <a:t>dT – (1-</a:t>
            </a:r>
            <a:r>
              <a:rPr lang="en-GB" sz="1600" dirty="0">
                <a:ea typeface="Cambria Math" panose="02040503050406030204" pitchFamily="18" charset="0"/>
              </a:rPr>
              <a:t> 𝜀</a:t>
            </a:r>
            <a:r>
              <a:rPr lang="en-GB" sz="1600" dirty="0"/>
              <a:t>)*</a:t>
            </a:r>
            <a:r>
              <a:rPr lang="en-GB" sz="1600" dirty="0">
                <a:ea typeface="Cambria Math" panose="02040503050406030204" pitchFamily="18" charset="0"/>
              </a:rPr>
              <a:t>𝛾</a:t>
            </a:r>
            <a:r>
              <a:rPr lang="en-GB" sz="1600" dirty="0"/>
              <a:t>(T-T</a:t>
            </a:r>
            <a:r>
              <a:rPr lang="en-GB" sz="1600" baseline="-25000" dirty="0"/>
              <a:t>0</a:t>
            </a:r>
            <a:r>
              <a:rPr lang="en-GB" sz="1600" dirty="0"/>
              <a:t>)</a:t>
            </a:r>
          </a:p>
          <a:p>
            <a:pPr algn="ctr"/>
            <a:endParaRPr lang="en-GB" sz="1600" dirty="0"/>
          </a:p>
          <a:p>
            <a:r>
              <a:rPr lang="en-GB" sz="1600" dirty="0"/>
              <a:t>With </a:t>
            </a:r>
            <a:r>
              <a:rPr lang="en-GB" sz="1600" dirty="0">
                <a:ea typeface="Cambria Math" panose="02040503050406030204" pitchFamily="18" charset="0"/>
              </a:rPr>
              <a:t>𝜀=1 (ignore long term pattern effect) we recover standard formula:</a:t>
            </a:r>
          </a:p>
          <a:p>
            <a:pPr algn="ctr"/>
            <a:endParaRPr lang="en-GB" sz="1600" dirty="0">
              <a:ea typeface="Cambria Math" panose="02040503050406030204" pitchFamily="18" charset="0"/>
            </a:endParaRPr>
          </a:p>
          <a:p>
            <a:pPr algn="ctr"/>
            <a:r>
              <a:rPr lang="en-GB" sz="1600" dirty="0">
                <a:ea typeface="Cambria Math" panose="02040503050406030204" pitchFamily="18" charset="0"/>
              </a:rPr>
              <a:t>N = F – </a:t>
            </a:r>
            <a:r>
              <a:rPr lang="el-GR" sz="1600" dirty="0">
                <a:ea typeface="Cambria Math" panose="02040503050406030204" pitchFamily="18" charset="0"/>
              </a:rPr>
              <a:t>λ</a:t>
            </a:r>
            <a:r>
              <a:rPr lang="en-GB" sz="1600" dirty="0"/>
              <a:t>dT</a:t>
            </a:r>
          </a:p>
          <a:p>
            <a:pPr algn="ctr"/>
            <a:endParaRPr lang="en-GB" sz="1600" dirty="0"/>
          </a:p>
          <a:p>
            <a:r>
              <a:rPr lang="en-GB" sz="1600" dirty="0"/>
              <a:t>So EEI trend is:</a:t>
            </a:r>
          </a:p>
          <a:p>
            <a:pPr algn="ctr"/>
            <a:endParaRPr lang="en-GB" sz="1600" dirty="0">
              <a:ea typeface="Cambria Math" panose="02040503050406030204" pitchFamily="18" charset="0"/>
            </a:endParaRPr>
          </a:p>
          <a:p>
            <a:pPr algn="ctr"/>
            <a:r>
              <a:rPr lang="en-GB" sz="1600" dirty="0" err="1"/>
              <a:t>dN</a:t>
            </a:r>
            <a:r>
              <a:rPr lang="en-GB" sz="1600" dirty="0"/>
              <a:t>/dt = </a:t>
            </a:r>
            <a:r>
              <a:rPr lang="en-GB" sz="1600" dirty="0" err="1"/>
              <a:t>dF</a:t>
            </a:r>
            <a:r>
              <a:rPr lang="en-GB" sz="1600" dirty="0"/>
              <a:t>/dt - </a:t>
            </a:r>
            <a:r>
              <a:rPr lang="el-GR" sz="1600" dirty="0"/>
              <a:t>λ</a:t>
            </a:r>
            <a:r>
              <a:rPr lang="en-GB" sz="1600" dirty="0"/>
              <a:t> dT/dt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9FF8B-78A7-932D-0D6C-770A73E38E2F}"/>
              </a:ext>
            </a:extLst>
          </p:cNvPr>
          <p:cNvSpPr txBox="1"/>
          <p:nvPr/>
        </p:nvSpPr>
        <p:spPr>
          <a:xfrm>
            <a:off x="9051845" y="682735"/>
            <a:ext cx="3023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Two-layer EBM:</a:t>
            </a:r>
            <a:endParaRPr lang="en-GB" sz="1600" dirty="0"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85D59-CD92-60E9-CB5A-55CA4B650BC4}"/>
              </a:ext>
            </a:extLst>
          </p:cNvPr>
          <p:cNvSpPr txBox="1"/>
          <p:nvPr/>
        </p:nvSpPr>
        <p:spPr>
          <a:xfrm>
            <a:off x="364837" y="235122"/>
            <a:ext cx="11462326" cy="369332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Before results, let’s understand how EEI trend depends on feedback and efficiency of deep ocean heat uptake</a:t>
            </a:r>
          </a:p>
        </p:txBody>
      </p:sp>
    </p:spTree>
    <p:extLst>
      <p:ext uri="{BB962C8B-B14F-4D97-AF65-F5344CB8AC3E}">
        <p14:creationId xmlns:p14="http://schemas.microsoft.com/office/powerpoint/2010/main" val="384459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D9191-2F7E-4CBB-1C5F-B031A840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5" y="589742"/>
            <a:ext cx="4998443" cy="6108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1C1F5-8638-502B-BA8D-DB3A6FB7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5053"/>
            <a:ext cx="5359652" cy="3855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3EB2D-6A0D-02FF-B0BB-B56250895175}"/>
              </a:ext>
            </a:extLst>
          </p:cNvPr>
          <p:cNvSpPr txBox="1"/>
          <p:nvPr/>
        </p:nvSpPr>
        <p:spPr>
          <a:xfrm>
            <a:off x="6476216" y="4682780"/>
            <a:ext cx="5359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For a given F, increasing </a:t>
            </a:r>
            <a:r>
              <a:rPr lang="el-GR" sz="1600" dirty="0"/>
              <a:t>λ</a:t>
            </a:r>
            <a:r>
              <a:rPr lang="en-GB" sz="1600" dirty="0"/>
              <a:t> implies system radiates more heat to space per K (by definition), which reduces EEI trend (i.e. </a:t>
            </a:r>
            <a:r>
              <a:rPr lang="en-GB" sz="1600" dirty="0" err="1"/>
              <a:t>dN</a:t>
            </a:r>
            <a:r>
              <a:rPr lang="en-GB" sz="1600" dirty="0"/>
              <a:t>/dt = </a:t>
            </a:r>
            <a:r>
              <a:rPr lang="en-GB" sz="1600" dirty="0" err="1"/>
              <a:t>dF</a:t>
            </a:r>
            <a:r>
              <a:rPr lang="en-GB" sz="1600" dirty="0"/>
              <a:t>/dt - </a:t>
            </a:r>
            <a:r>
              <a:rPr lang="el-GR" sz="1600" dirty="0"/>
              <a:t>λ</a:t>
            </a:r>
            <a:r>
              <a:rPr lang="en-GB" sz="1600" dirty="0"/>
              <a:t> dT/dt) (orange line).</a:t>
            </a:r>
          </a:p>
          <a:p>
            <a:endParaRPr lang="en-GB" sz="1600" dirty="0"/>
          </a:p>
          <a:p>
            <a:r>
              <a:rPr lang="en-GB" sz="1600" dirty="0"/>
              <a:t>However since system is more stable, dT/dt is also smaller (blue line), which somewhat compensates but </a:t>
            </a:r>
            <a:r>
              <a:rPr lang="el-GR" sz="1600" dirty="0">
                <a:ea typeface="Cambria Math" panose="02040503050406030204" pitchFamily="18" charset="0"/>
              </a:rPr>
              <a:t>λ</a:t>
            </a:r>
            <a:r>
              <a:rPr lang="en-GB" sz="1600" dirty="0">
                <a:ea typeface="Cambria Math" panose="02040503050406030204" pitchFamily="18" charset="0"/>
              </a:rPr>
              <a:t> impact dominates.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3AB7-E6F6-23BB-8351-99EC96772678}"/>
              </a:ext>
            </a:extLst>
          </p:cNvPr>
          <p:cNvSpPr txBox="1"/>
          <p:nvPr/>
        </p:nvSpPr>
        <p:spPr>
          <a:xfrm>
            <a:off x="364837" y="235122"/>
            <a:ext cx="11462326" cy="369332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Let’s vary feedback parameter (</a:t>
            </a:r>
            <a:r>
              <a:rPr lang="el-GR" b="1" dirty="0"/>
              <a:t>λ</a:t>
            </a:r>
            <a:r>
              <a:rPr lang="en-GB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7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3DCEC-61EE-F23B-7CE7-47DD3DD5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0" y="648266"/>
            <a:ext cx="4958582" cy="609661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3A0289-12AF-3FE3-E0AF-EF36F7CF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2815"/>
            <a:ext cx="5255259" cy="3821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C539B-EAB9-1454-7E28-DA2C5F9A2F5E}"/>
              </a:ext>
            </a:extLst>
          </p:cNvPr>
          <p:cNvSpPr txBox="1"/>
          <p:nvPr/>
        </p:nvSpPr>
        <p:spPr>
          <a:xfrm>
            <a:off x="6476216" y="4682780"/>
            <a:ext cx="53596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For a given F, increasing 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𝛾</a:t>
            </a:r>
            <a:r>
              <a:rPr lang="en-GB" sz="1600" dirty="0"/>
              <a:t> implies system more efficiently puts heat into the deeper-ocean, retaining less in the surface mixed-layer. Consequently surface dT reduces (blue line).</a:t>
            </a:r>
          </a:p>
          <a:p>
            <a:endParaRPr lang="en-GB" sz="1600" dirty="0"/>
          </a:p>
          <a:p>
            <a:r>
              <a:rPr lang="en-GB" sz="1600" dirty="0"/>
              <a:t>This impacts EEI trend (i.e. </a:t>
            </a:r>
            <a:r>
              <a:rPr lang="en-GB" sz="1600" dirty="0" err="1"/>
              <a:t>dN</a:t>
            </a:r>
            <a:r>
              <a:rPr lang="en-GB" sz="1600" dirty="0"/>
              <a:t>/dt = </a:t>
            </a:r>
            <a:r>
              <a:rPr lang="en-GB" sz="1600" dirty="0" err="1"/>
              <a:t>dF</a:t>
            </a:r>
            <a:r>
              <a:rPr lang="en-GB" sz="1600" dirty="0"/>
              <a:t>/dt - </a:t>
            </a:r>
            <a:r>
              <a:rPr lang="el-GR" sz="1600" dirty="0"/>
              <a:t>λ</a:t>
            </a:r>
            <a:r>
              <a:rPr lang="en-GB" sz="1600" dirty="0"/>
              <a:t> dT/dt) through dT/dt term with no change in </a:t>
            </a:r>
            <a:r>
              <a:rPr lang="el-GR" sz="1600" dirty="0">
                <a:ea typeface="Cambria Math" panose="02040503050406030204" pitchFamily="18" charset="0"/>
              </a:rPr>
              <a:t>λ</a:t>
            </a:r>
            <a:r>
              <a:rPr lang="en-GB" sz="1600" dirty="0">
                <a:ea typeface="Cambria Math" panose="02040503050406030204" pitchFamily="18" charset="0"/>
              </a:rPr>
              <a:t>. Since dT/dt smaller, </a:t>
            </a:r>
            <a:r>
              <a:rPr lang="en-GB" sz="1600" dirty="0" err="1">
                <a:ea typeface="Cambria Math" panose="02040503050406030204" pitchFamily="18" charset="0"/>
              </a:rPr>
              <a:t>dN</a:t>
            </a:r>
            <a:r>
              <a:rPr lang="en-GB" sz="1600" dirty="0">
                <a:ea typeface="Cambria Math" panose="02040503050406030204" pitchFamily="18" charset="0"/>
              </a:rPr>
              <a:t>/dt is </a:t>
            </a:r>
            <a:r>
              <a:rPr lang="en-GB" sz="1600" dirty="0" err="1">
                <a:ea typeface="Cambria Math" panose="02040503050406030204" pitchFamily="18" charset="0"/>
              </a:rPr>
              <a:t>is</a:t>
            </a:r>
            <a:r>
              <a:rPr lang="en-GB" sz="1600" dirty="0">
                <a:ea typeface="Cambria Math" panose="02040503050406030204" pitchFamily="18" charset="0"/>
              </a:rPr>
              <a:t> bigger.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8A1CB-E4E4-A737-35A4-93851122E7FD}"/>
              </a:ext>
            </a:extLst>
          </p:cNvPr>
          <p:cNvSpPr txBox="1"/>
          <p:nvPr/>
        </p:nvSpPr>
        <p:spPr>
          <a:xfrm>
            <a:off x="364837" y="235122"/>
            <a:ext cx="11462326" cy="369332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Let’s vary the efficiency of deep-ocean heat uptake (</a:t>
            </a:r>
            <a:r>
              <a:rPr lang="en-GB" b="1" dirty="0">
                <a:ea typeface="Cambria Math" panose="02040503050406030204" pitchFamily="18" charset="0"/>
              </a:rPr>
              <a:t>𝛾 – proportional to </a:t>
            </a:r>
            <a:r>
              <a:rPr lang="el-GR" b="1" dirty="0"/>
              <a:t>κ</a:t>
            </a:r>
            <a:r>
              <a:rPr lang="en-GB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029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DC497-E226-5A2B-8613-6453F00F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45" y="105529"/>
            <a:ext cx="8862588" cy="6646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255AD5-933E-D289-D77B-1A8C23F2C138}"/>
              </a:ext>
            </a:extLst>
          </p:cNvPr>
          <p:cNvSpPr txBox="1"/>
          <p:nvPr/>
        </p:nvSpPr>
        <p:spPr>
          <a:xfrm>
            <a:off x="8968212" y="834965"/>
            <a:ext cx="2979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All AOGCMs understate </a:t>
            </a:r>
            <a:r>
              <a:rPr lang="en-GB" sz="1400" dirty="0" err="1"/>
              <a:t>dN</a:t>
            </a:r>
            <a:r>
              <a:rPr lang="en-GB" sz="1400" dirty="0"/>
              <a:t>/dt (~0.25 Wm</a:t>
            </a:r>
            <a:r>
              <a:rPr lang="en-GB" sz="1400" baseline="30000" dirty="0"/>
              <a:t>-2</a:t>
            </a:r>
            <a:r>
              <a:rPr lang="en-GB" sz="1400" dirty="0"/>
              <a:t> dec</a:t>
            </a:r>
            <a:r>
              <a:rPr lang="en-GB" sz="1400" baseline="30000" dirty="0"/>
              <a:t>-1</a:t>
            </a:r>
            <a:r>
              <a:rPr lang="en-GB" sz="1400" dirty="0"/>
              <a:t>) compared to CERES (~0.5 Wm-2 dec</a:t>
            </a:r>
            <a:r>
              <a:rPr lang="en-GB" sz="1400" baseline="30000" dirty="0"/>
              <a:t>-1</a:t>
            </a:r>
            <a:r>
              <a:rPr lang="en-GB" sz="1400" dirty="0"/>
              <a:t>).</a:t>
            </a:r>
          </a:p>
          <a:p>
            <a:endParaRPr lang="en-GB" sz="1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Large </a:t>
            </a:r>
            <a:r>
              <a:rPr lang="en-GB" sz="14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obs</a:t>
            </a:r>
            <a:r>
              <a:rPr lang="en-GB" sz="1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κ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suggests real world has been very efficient at putting heat into the deeper ocean over recent decades, whereas AOGCMs with a much smaller </a:t>
            </a:r>
            <a:r>
              <a:rPr lang="en-GB" sz="1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κ will have 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retained too much heat in their surface - mixed layer. This</a:t>
            </a:r>
            <a:r>
              <a:rPr lang="en-GB" sz="1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will increase dT/dt and reduce </a:t>
            </a:r>
            <a:r>
              <a:rPr lang="en-GB" sz="140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dN</a:t>
            </a:r>
            <a:r>
              <a:rPr lang="en-GB" sz="1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/dt in the AOGCMs relative to obs.</a:t>
            </a:r>
          </a:p>
          <a:p>
            <a:endParaRPr lang="en-GB" sz="1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However </a:t>
            </a:r>
            <a:r>
              <a:rPr lang="el-GR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λ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slightly too big in the  AOGCMs. Therefore AOGCMs radiate too much heat to space per K -&gt; also reduces </a:t>
            </a:r>
            <a:r>
              <a:rPr lang="en-GB" sz="1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dN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/dt (but increases dT/dt).</a:t>
            </a:r>
          </a:p>
          <a:p>
            <a:endParaRPr lang="en-GB" sz="1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short: AOGCMs have biases in </a:t>
            </a:r>
            <a:r>
              <a:rPr lang="el-GR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λ</a:t>
            </a:r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</a:t>
            </a:r>
            <a:r>
              <a:rPr lang="el-GR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κ</a:t>
            </a:r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that have opposing effects on dT/dt but both act to reduce </a:t>
            </a:r>
            <a:r>
              <a:rPr lang="en-GB" sz="14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dN</a:t>
            </a:r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/dt.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50A1F-9580-C8AD-B0A8-8EAFE69AF76F}"/>
              </a:ext>
            </a:extLst>
          </p:cNvPr>
          <p:cNvSpPr txBox="1"/>
          <p:nvPr/>
        </p:nvSpPr>
        <p:spPr>
          <a:xfrm>
            <a:off x="1593409" y="5759390"/>
            <a:ext cx="814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F=</a:t>
            </a:r>
            <a:r>
              <a:rPr lang="el-GR" sz="1600" dirty="0"/>
              <a:t>ρ</a:t>
            </a:r>
            <a:r>
              <a:rPr lang="en-GB" sz="1600" dirty="0"/>
              <a:t>dT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451E6-38E5-0FB2-873D-8C5477FA8DA5}"/>
              </a:ext>
            </a:extLst>
          </p:cNvPr>
          <p:cNvSpPr txBox="1"/>
          <p:nvPr/>
        </p:nvSpPr>
        <p:spPr>
          <a:xfrm>
            <a:off x="5502619" y="5759390"/>
            <a:ext cx="9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N=F+</a:t>
            </a:r>
            <a:r>
              <a:rPr lang="el-GR" sz="1600" dirty="0"/>
              <a:t>λ</a:t>
            </a:r>
            <a:r>
              <a:rPr lang="en-GB" sz="1600" dirty="0"/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E0DC5-507C-BE6A-2C33-13E1A3CA733F}"/>
              </a:ext>
            </a:extLst>
          </p:cNvPr>
          <p:cNvSpPr txBox="1"/>
          <p:nvPr/>
        </p:nvSpPr>
        <p:spPr>
          <a:xfrm>
            <a:off x="6837817" y="5759390"/>
            <a:ext cx="9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N=</a:t>
            </a:r>
            <a:r>
              <a:rPr lang="el-GR" sz="1600" dirty="0"/>
              <a:t>κ</a:t>
            </a:r>
            <a:r>
              <a:rPr lang="en-GB" sz="1600" dirty="0"/>
              <a:t>dT</a:t>
            </a:r>
          </a:p>
        </p:txBody>
      </p:sp>
    </p:spTree>
    <p:extLst>
      <p:ext uri="{BB962C8B-B14F-4D97-AF65-F5344CB8AC3E}">
        <p14:creationId xmlns:p14="http://schemas.microsoft.com/office/powerpoint/2010/main" val="122180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917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Aptos</vt:lpstr>
      <vt:lpstr>Aptos Display</vt:lpstr>
      <vt:lpstr>Arial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Timothy Andrews</dc:creator>
  <cp:lastModifiedBy>Timothy Andrews</cp:lastModifiedBy>
  <cp:revision>21</cp:revision>
  <dcterms:created xsi:type="dcterms:W3CDTF">2025-02-18T14:14:00Z</dcterms:created>
  <dcterms:modified xsi:type="dcterms:W3CDTF">2025-02-19T15:35:21Z</dcterms:modified>
</cp:coreProperties>
</file>